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</p:sldMasterIdLst>
  <p:sldIdLst>
    <p:sldId id="256" r:id="rId5"/>
    <p:sldId id="257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258" r:id="rId25"/>
    <p:sldId id="260" r:id="rId26"/>
    <p:sldId id="261" r:id="rId27"/>
    <p:sldId id="262" r:id="rId28"/>
    <p:sldId id="263" r:id="rId29"/>
    <p:sldId id="264" r:id="rId30"/>
    <p:sldId id="265" r:id="rId31"/>
    <p:sldId id="259" r:id="rId32"/>
    <p:sldId id="266" r:id="rId33"/>
    <p:sldId id="267" r:id="rId34"/>
    <p:sldId id="268" r:id="rId35"/>
    <p:sldId id="271" r:id="rId36"/>
    <p:sldId id="269" r:id="rId37"/>
    <p:sldId id="270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300" r:id="rId46"/>
    <p:sldId id="301" r:id="rId4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5F59CEA6-B271-40D0-B2A9-A02F4C85805D}">
          <p14:sldIdLst>
            <p14:sldId id="256"/>
            <p14:sldId id="257"/>
          </p14:sldIdLst>
        </p14:section>
        <p14:section name="Modelos de Navegação" id="{740B43C4-4F4E-4CC5-B4C4-45E2443AA0FD}">
          <p14:sldIdLst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Padrões de Navegação" id="{F6B00E5F-25A4-4386-9318-CF47A1ED6597}">
          <p14:sldIdLst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</p14:sldIdLst>
        </p14:section>
        <p14:section name="Tipos de Navegação" id="{E708C400-DEA4-4837-8E0C-FD79C8CF5AA4}">
          <p14:sldIdLst>
            <p14:sldId id="258"/>
            <p14:sldId id="260"/>
            <p14:sldId id="261"/>
            <p14:sldId id="262"/>
            <p14:sldId id="263"/>
            <p14:sldId id="264"/>
            <p14:sldId id="265"/>
          </p14:sldIdLst>
        </p14:section>
        <p14:section name="Sistemas de Navegação Suplementar" id="{C837DF88-C755-457B-AD58-59E37DFE1A05}">
          <p14:sldIdLst>
            <p14:sldId id="259"/>
            <p14:sldId id="266"/>
            <p14:sldId id="267"/>
            <p14:sldId id="268"/>
            <p14:sldId id="271"/>
            <p14:sldId id="269"/>
            <p14:sldId id="270"/>
            <p14:sldId id="274"/>
          </p14:sldIdLst>
        </p14:section>
        <p14:section name="Mapas de site" id="{08918D88-8D28-4330-8203-2965D8D0A563}">
          <p14:sldIdLst>
            <p14:sldId id="275"/>
            <p14:sldId id="276"/>
            <p14:sldId id="277"/>
            <p14:sldId id="278"/>
            <p14:sldId id="279"/>
            <p14:sldId id="280"/>
            <p14:sldId id="300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9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1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000" b="1" i="0" spc="200" baseline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BA0DBBB-AB06-415B-A30F-C3802A49DD81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5CF8-5080-44AD-AC24-C2E2FC490A5F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7F101D02-D623-7384-3602-15A512559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21747" b="21747"/>
          <a:stretch/>
        </p:blipFill>
        <p:spPr bwMode="auto">
          <a:xfrm>
            <a:off x="0" y="0"/>
            <a:ext cx="1219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10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Personalizado"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1045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4000" b="1" i="0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>
              <a:defRPr sz="2000"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>
              <a:defRPr sz="1600"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>
              <a:defRPr sz="1600"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>
              <a:defRPr sz="1600"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DBBB-AB06-415B-A30F-C3802A49DD81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5CF8-5080-44AD-AC24-C2E2FC490A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1574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4000" b="1" i="0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DBBB-AB06-415B-A30F-C3802A49DD81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5CF8-5080-44AD-AC24-C2E2FC490A5F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445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DBBB-AB06-415B-A30F-C3802A49DD81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5CF8-5080-44AD-AC24-C2E2FC490A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0795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DBBB-AB06-415B-A30F-C3802A49DD81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5CF8-5080-44AD-AC24-C2E2FC490A5F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556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4279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000" b="1" i="0" spc="200" baseline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BA0DBBB-AB06-415B-A30F-C3802A49DD81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5CF8-5080-44AD-AC24-C2E2FC490A5F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179392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7F101D02-D623-7384-3602-15A512559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21747" b="21747"/>
          <a:stretch/>
        </p:blipFill>
        <p:spPr bwMode="auto">
          <a:xfrm>
            <a:off x="0" y="0"/>
            <a:ext cx="1219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848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DBBB-AB06-415B-A30F-C3802A49DD81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5CF8-5080-44AD-AC24-C2E2FC490A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73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e conteúdo">
    <p:bg>
      <p:bgPr>
        <a:blipFill dpi="0" rotWithShape="1">
          <a:blip r:embed="rId2">
            <a:alphaModFix amt="74442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>
            <a:lvl1pPr>
              <a:defRPr sz="40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solidFill>
            <a:srgbClr val="FFFFFF"/>
          </a:solidFill>
        </p:spPr>
        <p:txBody>
          <a:bodyPr lIns="360000" tIns="360000" rIns="360000" bIns="360000"/>
          <a:lstStyle>
            <a:lvl1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DBBB-AB06-415B-A30F-C3802A49DD81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5CF8-5080-44AD-AC24-C2E2FC490A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149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DBBB-AB06-415B-A30F-C3802A49DD81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5CF8-5080-44AD-AC24-C2E2FC490A5F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246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4000" b="1" i="0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pt-BR" b="0" i="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>
              <a:defRPr lang="pt-BR" b="0" i="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>
              <a:defRPr lang="pt-BR" b="0" i="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>
              <a:defRPr lang="pt-BR" b="0" i="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>
              <a:defRPr lang="en-US" b="0" i="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pt-BR"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>
              <a:defRPr lang="pt-BR"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>
              <a:defRPr lang="pt-BR"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>
              <a:defRPr lang="pt-BR"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>
              <a:defRPr lang="en-US" b="0" i="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DBBB-AB06-415B-A30F-C3802A49DD81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5CF8-5080-44AD-AC24-C2E2FC490A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39126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sz="4000" b="1" i="0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i="0" cap="none" baseline="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pt-BR"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>
              <a:defRPr lang="pt-BR"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>
              <a:defRPr lang="pt-BR"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>
              <a:defRPr lang="pt-BR"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>
              <a:defRPr lang="en-US" b="0" i="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i="0" kern="1200" cap="none" baseline="0" dirty="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pt-BR"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>
              <a:defRPr lang="pt-BR"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>
              <a:defRPr lang="pt-BR"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>
              <a:defRPr lang="pt-BR"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>
              <a:defRPr lang="en-US" b="0" i="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DBBB-AB06-415B-A30F-C3802A49DD81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5CF8-5080-44AD-AC24-C2E2FC490A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5570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sz="4000" b="1" i="0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pPr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DBBB-AB06-415B-A30F-C3802A49DD81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5CF8-5080-44AD-AC24-C2E2FC490A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1200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0DBBB-AB06-415B-A30F-C3802A49DD81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F5CF8-5080-44AD-AC24-C2E2FC490A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75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BA0DBBB-AB06-415B-A30F-C3802A49DD81}" type="datetimeFigureOut">
              <a:rPr lang="pt-BR" smtClean="0"/>
              <a:t>03/12/2023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1CF5CF8-5080-44AD-AC24-C2E2FC490A5F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82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Projeto de Navegação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IHC</a:t>
            </a:r>
          </a:p>
        </p:txBody>
      </p:sp>
    </p:spTree>
    <p:extLst>
      <p:ext uri="{BB962C8B-B14F-4D97-AF65-F5344CB8AC3E}">
        <p14:creationId xmlns:p14="http://schemas.microsoft.com/office/powerpoint/2010/main" val="555173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Padrões de navegação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dirty="0"/>
              <a:t>Destaque, Pesquisa e Navegação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Notícias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Galeria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Painel 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Tela e Paleta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Assistente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Editor de configurações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Visões alternativas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Muitos espaços de trabalho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Ajuda </a:t>
            </a:r>
            <a:r>
              <a:rPr lang="pt-BR" dirty="0" err="1"/>
              <a:t>multi-nível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6710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0" y="0"/>
            <a:ext cx="33528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2730" y="403775"/>
            <a:ext cx="2667339" cy="1737360"/>
          </a:xfrm>
        </p:spPr>
        <p:txBody>
          <a:bodyPr anchor="t">
            <a:normAutofit fontScale="90000"/>
          </a:bodyPr>
          <a:lstStyle/>
          <a:p>
            <a:r>
              <a:rPr lang="pt-BR" dirty="0"/>
              <a:t>Destaque, Pesquisa e Navegação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7532" y="471509"/>
            <a:ext cx="8193089" cy="582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3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33528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3661" y="386842"/>
            <a:ext cx="2819739" cy="173736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dirty="0"/>
              <a:t>Notícias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9121" y="827110"/>
            <a:ext cx="7881567" cy="57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87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33528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462" y="336042"/>
            <a:ext cx="2701205" cy="1737360"/>
          </a:xfrm>
        </p:spPr>
        <p:txBody>
          <a:bodyPr anchor="t"/>
          <a:lstStyle/>
          <a:p>
            <a:r>
              <a:rPr lang="pt-BR" dirty="0"/>
              <a:t>Galeria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462" y="1416387"/>
            <a:ext cx="11476489" cy="391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41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33528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895" y="319109"/>
            <a:ext cx="2864105" cy="1737360"/>
          </a:xfrm>
        </p:spPr>
        <p:txBody>
          <a:bodyPr anchor="t"/>
          <a:lstStyle/>
          <a:p>
            <a:r>
              <a:rPr lang="pt-BR" dirty="0"/>
              <a:t>Painel (</a:t>
            </a:r>
            <a:r>
              <a:rPr lang="pt-BR" dirty="0" err="1"/>
              <a:t>Dashboard</a:t>
            </a:r>
            <a:r>
              <a:rPr lang="pt-BR" dirty="0"/>
              <a:t>)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357" y="112395"/>
            <a:ext cx="580072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42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33528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0594" y="369909"/>
            <a:ext cx="2709673" cy="1737360"/>
          </a:xfrm>
        </p:spPr>
        <p:txBody>
          <a:bodyPr anchor="t"/>
          <a:lstStyle/>
          <a:p>
            <a:r>
              <a:rPr lang="pt-BR" dirty="0"/>
              <a:t>Tela e Paleta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3267" y="369909"/>
            <a:ext cx="7112000" cy="620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69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33528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9795" y="319109"/>
            <a:ext cx="3243072" cy="1737360"/>
          </a:xfrm>
        </p:spPr>
        <p:txBody>
          <a:bodyPr anchor="t"/>
          <a:lstStyle/>
          <a:p>
            <a:r>
              <a:rPr lang="pt-BR" dirty="0"/>
              <a:t>Assistente (</a:t>
            </a:r>
            <a:r>
              <a:rPr lang="pt-BR" dirty="0" err="1"/>
              <a:t>Wizard</a:t>
            </a:r>
            <a:r>
              <a:rPr lang="pt-BR" dirty="0"/>
              <a:t>)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8236" y="2991045"/>
            <a:ext cx="9830452" cy="293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67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33528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780" y="242909"/>
            <a:ext cx="2979420" cy="1737360"/>
          </a:xfrm>
        </p:spPr>
        <p:txBody>
          <a:bodyPr anchor="t"/>
          <a:lstStyle/>
          <a:p>
            <a:r>
              <a:rPr lang="pt-BR" dirty="0"/>
              <a:t>Editor de configurações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6990" y="2223178"/>
            <a:ext cx="9772432" cy="415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27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33528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7528" y="344509"/>
            <a:ext cx="2955205" cy="1737360"/>
          </a:xfrm>
        </p:spPr>
        <p:txBody>
          <a:bodyPr anchor="t"/>
          <a:lstStyle/>
          <a:p>
            <a:r>
              <a:rPr lang="pt-BR" dirty="0"/>
              <a:t>Visões alternativas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060" y="2616200"/>
            <a:ext cx="9357295" cy="332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01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33528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780" y="200576"/>
            <a:ext cx="3038687" cy="1687491"/>
          </a:xfrm>
        </p:spPr>
        <p:txBody>
          <a:bodyPr anchor="t"/>
          <a:lstStyle/>
          <a:p>
            <a:r>
              <a:rPr lang="pt-BR" dirty="0"/>
              <a:t>Muitos espaços de trabalho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3512" y="2745881"/>
            <a:ext cx="9166509" cy="325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20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Modelos de Navegação</a:t>
            </a:r>
          </a:p>
          <a:p>
            <a:r>
              <a:rPr lang="pt-BR" dirty="0"/>
              <a:t>Padrões de Navegação</a:t>
            </a:r>
          </a:p>
          <a:p>
            <a:r>
              <a:rPr lang="pt-BR" dirty="0"/>
              <a:t>Contextos de Navegação</a:t>
            </a:r>
          </a:p>
          <a:p>
            <a:r>
              <a:rPr lang="pt-BR" dirty="0"/>
              <a:t>Sistemas de Navegação Suplementar</a:t>
            </a:r>
          </a:p>
          <a:p>
            <a:r>
              <a:rPr lang="pt-BR" dirty="0"/>
              <a:t>Mapa de site</a:t>
            </a:r>
          </a:p>
          <a:p>
            <a:r>
              <a:rPr lang="pt-BR" dirty="0"/>
              <a:t>Atividade – Criar Mapa de site</a:t>
            </a:r>
          </a:p>
        </p:txBody>
      </p:sp>
    </p:spTree>
    <p:extLst>
      <p:ext uri="{BB962C8B-B14F-4D97-AF65-F5344CB8AC3E}">
        <p14:creationId xmlns:p14="http://schemas.microsoft.com/office/powerpoint/2010/main" val="3223706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33528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9062" y="225975"/>
            <a:ext cx="2658871" cy="1737360"/>
          </a:xfrm>
        </p:spPr>
        <p:txBody>
          <a:bodyPr anchor="t"/>
          <a:lstStyle/>
          <a:p>
            <a:r>
              <a:rPr lang="pt-BR" dirty="0"/>
              <a:t>Ajuda </a:t>
            </a:r>
            <a:r>
              <a:rPr lang="pt-BR" dirty="0" err="1"/>
              <a:t>multi-nível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5932" y="931333"/>
            <a:ext cx="8608268" cy="522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00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Contextos de Navegação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Navegação Global, Local, Utilitária* e Contextual (</a:t>
            </a:r>
            <a:r>
              <a:rPr lang="pt-BR" dirty="0" err="1"/>
              <a:t>inline</a:t>
            </a:r>
            <a:r>
              <a:rPr lang="pt-BR" dirty="0"/>
              <a:t>)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780583"/>
            <a:ext cx="70104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44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Navegação Global</a:t>
            </a:r>
          </a:p>
        </p:txBody>
      </p:sp>
      <p:sp>
        <p:nvSpPr>
          <p:cNvPr id="7" name="Espaço Reservado para Imagem 6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22094"/>
          <a:stretch/>
        </p:blipFill>
        <p:spPr>
          <a:xfrm>
            <a:off x="0" y="0"/>
            <a:ext cx="12192000" cy="487140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16792" r="16438" b="78050"/>
          <a:stretch/>
        </p:blipFill>
        <p:spPr>
          <a:xfrm>
            <a:off x="2047284" y="1969475"/>
            <a:ext cx="8140589" cy="1372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8006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Navegação Global</a:t>
            </a:r>
          </a:p>
        </p:txBody>
      </p:sp>
      <p:sp>
        <p:nvSpPr>
          <p:cNvPr id="9" name="Espaço Reservado para Imagem 8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28613"/>
          <a:stretch/>
        </p:blipFill>
        <p:spPr>
          <a:xfrm>
            <a:off x="0" y="0"/>
            <a:ext cx="7448238" cy="489568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b="32112"/>
          <a:stretch/>
        </p:blipFill>
        <p:spPr>
          <a:xfrm>
            <a:off x="4523448" y="797670"/>
            <a:ext cx="7668552" cy="4114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tângulo 5"/>
          <p:cNvSpPr/>
          <p:nvPr/>
        </p:nvSpPr>
        <p:spPr>
          <a:xfrm>
            <a:off x="0" y="-38001"/>
            <a:ext cx="7448238" cy="10090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4466804" y="1159620"/>
            <a:ext cx="1375646" cy="38574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1848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Navegação Local?</a:t>
            </a:r>
          </a:p>
        </p:txBody>
      </p:sp>
      <p:sp>
        <p:nvSpPr>
          <p:cNvPr id="7" name="Espaço Reservado para Imagem 6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Navegação utilitária?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3422" b="25782"/>
          <a:stretch/>
        </p:blipFill>
        <p:spPr>
          <a:xfrm>
            <a:off x="0" y="0"/>
            <a:ext cx="12192000" cy="485522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902003" y="1275021"/>
            <a:ext cx="1747880" cy="35119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7860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517"/>
            <a:ext cx="12192000" cy="625296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925904" y="1448474"/>
            <a:ext cx="1521303" cy="51229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62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Navegação Contextual</a:t>
            </a:r>
          </a:p>
        </p:txBody>
      </p:sp>
      <p:sp>
        <p:nvSpPr>
          <p:cNvPr id="8" name="Espaço Reservado para Imagem 7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Navegação utilitária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7583" b="13942"/>
          <a:stretch/>
        </p:blipFill>
        <p:spPr>
          <a:xfrm>
            <a:off x="0" y="8092"/>
            <a:ext cx="12192000" cy="49069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896949" y="2184849"/>
            <a:ext cx="4871405" cy="27998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3429676" y="1179412"/>
            <a:ext cx="1805872" cy="5684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2279258" y="1"/>
            <a:ext cx="552954" cy="1747878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916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Navegação Contextual</a:t>
            </a:r>
          </a:p>
        </p:txBody>
      </p:sp>
      <p:pic>
        <p:nvPicPr>
          <p:cNvPr id="9" name="Espaço Reservado para Imagem 8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3451" b="1345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Espaço Reservado para Texto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894710" y="1274046"/>
            <a:ext cx="8399532" cy="33581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8836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Sistemas de Navegação Suplementar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9969" y="3554412"/>
            <a:ext cx="46482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90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Sitemaps</a:t>
            </a:r>
            <a:endParaRPr lang="pt-BR" dirty="0"/>
          </a:p>
        </p:txBody>
      </p:sp>
      <p:pic>
        <p:nvPicPr>
          <p:cNvPr id="8" name="Espaço Reservado para Conteúdo 3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3451" b="1345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Espaço Reservado para Texto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006825" y="2048933"/>
            <a:ext cx="7784538" cy="19404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395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Modelos de Navegação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9312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Índices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3451" b="1345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Espaço Reservado para Texto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7843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Guias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68" b="19968"/>
          <a:stretch/>
        </p:blipFill>
        <p:spPr/>
      </p:pic>
      <p:sp>
        <p:nvSpPr>
          <p:cNvPr id="7" name="Espaço Reservado para Tex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5162720" y="93133"/>
            <a:ext cx="3196354" cy="26338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2665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1303" y="1586039"/>
            <a:ext cx="3026422" cy="24680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5638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Wizards</a:t>
            </a:r>
            <a:r>
              <a:rPr lang="pt-BR" dirty="0"/>
              <a:t> e Configuradores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3451" b="13451"/>
          <a:stretch/>
        </p:blipFill>
        <p:spPr>
          <a:prstGeom prst="rect">
            <a:avLst/>
          </a:prstGeom>
        </p:spPr>
      </p:pic>
      <p:sp>
        <p:nvSpPr>
          <p:cNvPr id="7" name="Espaço Reservado para Tex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2727015" y="0"/>
            <a:ext cx="6813495" cy="8520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832212" y="3401867"/>
            <a:ext cx="6643561" cy="15132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9339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3451" b="13451"/>
          <a:stretch/>
        </p:blipFill>
        <p:spPr>
          <a:prstGeom prst="rect">
            <a:avLst/>
          </a:prstGeom>
        </p:spPr>
      </p:pic>
      <p:sp>
        <p:nvSpPr>
          <p:cNvPr id="7" name="Espaço Reservado para Tex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8407626" y="428877"/>
            <a:ext cx="1586038" cy="4855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6452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Buscas</a:t>
            </a:r>
          </a:p>
        </p:txBody>
      </p:sp>
      <p:pic>
        <p:nvPicPr>
          <p:cNvPr id="10" name="Espaço Reservado para Imagem 9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3451" b="13451"/>
          <a:stretch/>
        </p:blipFill>
        <p:spPr>
          <a:prstGeom prst="rect">
            <a:avLst/>
          </a:prstGeom>
        </p:spPr>
      </p:pic>
      <p:sp>
        <p:nvSpPr>
          <p:cNvPr id="9" name="Espaço Reservado para Texto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Refinamento</a:t>
            </a:r>
          </a:p>
        </p:txBody>
      </p:sp>
      <p:sp>
        <p:nvSpPr>
          <p:cNvPr id="6" name="Retângulo 5"/>
          <p:cNvSpPr/>
          <p:nvPr/>
        </p:nvSpPr>
        <p:spPr>
          <a:xfrm>
            <a:off x="3277725" y="-1"/>
            <a:ext cx="5474261" cy="4971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2128580" y="1880424"/>
            <a:ext cx="2112022" cy="37326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952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Mapas de site</a:t>
            </a:r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172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mapa de site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Árvore</a:t>
            </a:r>
          </a:p>
          <a:p>
            <a:r>
              <a:rPr lang="pt-BR" dirty="0"/>
              <a:t>Pente</a:t>
            </a:r>
          </a:p>
          <a:p>
            <a:r>
              <a:rPr lang="pt-BR" dirty="0"/>
              <a:t>Estrela</a:t>
            </a:r>
          </a:p>
          <a:p>
            <a:r>
              <a:rPr lang="pt-BR" dirty="0"/>
              <a:t>Abas</a:t>
            </a:r>
          </a:p>
        </p:txBody>
      </p:sp>
    </p:spTree>
    <p:extLst>
      <p:ext uri="{BB962C8B-B14F-4D97-AF65-F5344CB8AC3E}">
        <p14:creationId xmlns:p14="http://schemas.microsoft.com/office/powerpoint/2010/main" val="1566312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Árvore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629" y="2770247"/>
            <a:ext cx="7271068" cy="272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42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Pente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1569" y="3414712"/>
            <a:ext cx="19050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92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-1" y="829733"/>
            <a:ext cx="4605867" cy="9228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Hub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spoke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1039" y="60578"/>
            <a:ext cx="2247900" cy="1971675"/>
          </a:xfrm>
          <a:prstGeom prst="rect">
            <a:avLst/>
          </a:prstGeom>
        </p:spPr>
      </p:pic>
      <p:sp>
        <p:nvSpPr>
          <p:cNvPr id="6" name="Espaço Reservado para Texto 5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2718139" cy="3762294"/>
          </a:xfrm>
        </p:spPr>
        <p:txBody>
          <a:bodyPr>
            <a:normAutofit/>
          </a:bodyPr>
          <a:lstStyle/>
          <a:p>
            <a:r>
              <a:rPr lang="pt-BR" dirty="0"/>
              <a:t>O Hub concentra links para páginas ou tarefas (</a:t>
            </a:r>
            <a:r>
              <a:rPr lang="pt-BR" dirty="0" err="1"/>
              <a:t>Spokes</a:t>
            </a:r>
            <a:r>
              <a:rPr lang="pt-BR" dirty="0"/>
              <a:t>). Para acessar outras páginas ele precisa voltar ao centro.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439" y="2257506"/>
            <a:ext cx="7425716" cy="417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82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Estrela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0219" y="3154362"/>
            <a:ext cx="31877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926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Abas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0119" y="3408362"/>
            <a:ext cx="22479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44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Atividade: Modelo de navegação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Encontre sites e/ou </a:t>
            </a:r>
            <a:r>
              <a:rPr lang="pt-BR" dirty="0" err="1"/>
              <a:t>app</a:t>
            </a:r>
            <a:r>
              <a:rPr lang="pt-BR" dirty="0"/>
              <a:t> que apliquem os modelos de navegação (2 de cada tipo):</a:t>
            </a:r>
          </a:p>
          <a:p>
            <a:pPr lvl="1"/>
            <a:r>
              <a:rPr lang="pt-BR" dirty="0"/>
              <a:t>Hub e </a:t>
            </a:r>
            <a:r>
              <a:rPr lang="pt-BR" dirty="0" err="1"/>
              <a:t>Spoke</a:t>
            </a:r>
            <a:r>
              <a:rPr lang="pt-BR" dirty="0"/>
              <a:t> (1 site e um </a:t>
            </a:r>
            <a:r>
              <a:rPr lang="pt-BR" dirty="0" err="1"/>
              <a:t>app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Completamente conectado (1 site e um </a:t>
            </a:r>
            <a:r>
              <a:rPr lang="pt-BR" dirty="0" err="1"/>
              <a:t>app</a:t>
            </a:r>
            <a:r>
              <a:rPr lang="pt-BR" dirty="0"/>
              <a:t>)</a:t>
            </a:r>
          </a:p>
          <a:p>
            <a:pPr lvl="1"/>
            <a:r>
              <a:rPr lang="pt-BR" dirty="0" err="1"/>
              <a:t>Multinível</a:t>
            </a:r>
            <a:r>
              <a:rPr lang="pt-BR" dirty="0"/>
              <a:t> (1 site e um </a:t>
            </a:r>
            <a:r>
              <a:rPr lang="pt-BR" dirty="0" err="1"/>
              <a:t>app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Passo a Passo (1 site e um </a:t>
            </a:r>
            <a:r>
              <a:rPr lang="pt-BR" dirty="0" err="1"/>
              <a:t>app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Pirâmide (1 site e um </a:t>
            </a:r>
            <a:r>
              <a:rPr lang="pt-BR" dirty="0" err="1"/>
              <a:t>app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Pan e Zoom (1 site e um </a:t>
            </a:r>
            <a:r>
              <a:rPr lang="pt-BR" dirty="0" err="1"/>
              <a:t>app</a:t>
            </a:r>
            <a:r>
              <a:rPr lang="pt-BR" dirty="0"/>
              <a:t>)</a:t>
            </a:r>
          </a:p>
          <a:p>
            <a:pPr marL="201168" lvl="1" indent="0">
              <a:buNone/>
            </a:pPr>
            <a:endParaRPr lang="pt-BR" dirty="0"/>
          </a:p>
          <a:p>
            <a:r>
              <a:rPr lang="pt-BR" dirty="0"/>
              <a:t>Tire </a:t>
            </a:r>
            <a:r>
              <a:rPr lang="pt-BR" dirty="0" err="1"/>
              <a:t>prints</a:t>
            </a:r>
            <a:r>
              <a:rPr lang="pt-BR" dirty="0"/>
              <a:t> destes sites/</a:t>
            </a:r>
            <a:r>
              <a:rPr lang="pt-BR" dirty="0" err="1"/>
              <a:t>apps</a:t>
            </a:r>
            <a:r>
              <a:rPr lang="pt-BR" dirty="0"/>
              <a:t>.</a:t>
            </a:r>
          </a:p>
          <a:p>
            <a:r>
              <a:rPr lang="pt-BR" dirty="0"/>
              <a:t>Identifique os Padrões de Navegação</a:t>
            </a:r>
          </a:p>
        </p:txBody>
      </p:sp>
    </p:spTree>
    <p:extLst>
      <p:ext uri="{BB962C8B-B14F-4D97-AF65-F5344CB8AC3E}">
        <p14:creationId xmlns:p14="http://schemas.microsoft.com/office/powerpoint/2010/main" val="4059453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Exemplo – Completamente Conectado 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3725573" cy="203742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822853" y="1815174"/>
            <a:ext cx="1933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Padrão de Navegação: Galeria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321" y="4530017"/>
            <a:ext cx="3502850" cy="1915621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7674321" y="3883686"/>
            <a:ext cx="341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Padrão de Navegação: Destaque, busca e Navegação</a:t>
            </a:r>
          </a:p>
        </p:txBody>
      </p:sp>
    </p:spTree>
    <p:extLst>
      <p:ext uri="{BB962C8B-B14F-4D97-AF65-F5344CB8AC3E}">
        <p14:creationId xmlns:p14="http://schemas.microsoft.com/office/powerpoint/2010/main" val="4085414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-1" y="829733"/>
            <a:ext cx="4605867" cy="9228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Completamente Conectado</a:t>
            </a:r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0305" y="2937933"/>
            <a:ext cx="6861050" cy="3518857"/>
          </a:xfrm>
          <a:prstGeom prst="rect">
            <a:avLst/>
          </a:prstGeom>
        </p:spPr>
      </p:pic>
      <p:sp>
        <p:nvSpPr>
          <p:cNvPr id="7" name="Espaço Reservado para Tex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O usuário pode acessar qualquer página de qualquer outra com um salto.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725" y="112699"/>
            <a:ext cx="20859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53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-1" y="829733"/>
            <a:ext cx="4605867" cy="9228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Multi-nível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2108199" y="3624298"/>
            <a:ext cx="2901358" cy="3623094"/>
          </a:xfrm>
        </p:spPr>
        <p:txBody>
          <a:bodyPr/>
          <a:lstStyle/>
          <a:p>
            <a:r>
              <a:rPr lang="pt-BR" dirty="0" err="1"/>
              <a:t>Uol</a:t>
            </a:r>
            <a:endParaRPr lang="pt-BR" dirty="0"/>
          </a:p>
          <a:p>
            <a:r>
              <a:rPr lang="pt-BR" dirty="0"/>
              <a:t>Terra</a:t>
            </a:r>
          </a:p>
          <a:p>
            <a:r>
              <a:rPr lang="pt-BR" dirty="0"/>
              <a:t>G1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As páginas principais estão totalmente conectadas entre si, mas as subpáginas são conectadas apenas entre si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703" y="782006"/>
            <a:ext cx="5783108" cy="451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75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-1" y="829733"/>
            <a:ext cx="4605867" cy="9228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a passo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half" idx="2"/>
          </p:nvPr>
        </p:nvSpPr>
        <p:spPr>
          <a:xfrm>
            <a:off x="1024128" y="3002572"/>
            <a:ext cx="3491228" cy="3762294"/>
          </a:xfrm>
        </p:spPr>
        <p:txBody>
          <a:bodyPr/>
          <a:lstStyle/>
          <a:p>
            <a:r>
              <a:rPr lang="pt-BR" dirty="0"/>
              <a:t>Conduz o usuário passo a passo através das telas em uma sequência de telas preestabelecidas.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934" y="1809685"/>
            <a:ext cx="2686050" cy="762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l="20775" r="20752" b="21461"/>
          <a:stretch/>
        </p:blipFill>
        <p:spPr>
          <a:xfrm>
            <a:off x="4515356" y="1790578"/>
            <a:ext cx="6878068" cy="4696149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4999529" y="1707419"/>
            <a:ext cx="5819523" cy="6230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090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-1" y="829733"/>
            <a:ext cx="4605867" cy="9228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Pirâmide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PT" dirty="0"/>
              <a:t>Uma variante do modelo passo a passo, mas com a possibilidade de acessar uma página hub para listar uma sequência inteira de itens ou subpáginas em um só lugar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548" y="506751"/>
            <a:ext cx="2809875" cy="166687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2803349"/>
            <a:ext cx="5061373" cy="352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48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-1" y="829733"/>
            <a:ext cx="4605867" cy="9228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Pan e Zoom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060" y="682964"/>
            <a:ext cx="1828800" cy="13144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92" y="2773996"/>
            <a:ext cx="7500708" cy="381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94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 Leo">
  <a:themeElements>
    <a:clrScheme name="Personalizar 1 1">
      <a:dk1>
        <a:srgbClr val="000000"/>
      </a:dk1>
      <a:lt1>
        <a:srgbClr val="F6F1EC"/>
      </a:lt1>
      <a:dk2>
        <a:srgbClr val="335B74"/>
      </a:dk2>
      <a:lt2>
        <a:srgbClr val="DFE3E5"/>
      </a:lt2>
      <a:accent1>
        <a:srgbClr val="E5462D"/>
      </a:accent1>
      <a:accent2>
        <a:srgbClr val="3D7EC2"/>
      </a:accent2>
      <a:accent3>
        <a:srgbClr val="F6A11F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 Leo" id="{A84071B4-844C-D945-BFB5-CE393455A4D9}" vid="{BB9F6417-9DA4-1A47-8ABB-91AA85893F8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2BEEA27707EB2489AD1E411C0788596" ma:contentTypeVersion="4" ma:contentTypeDescription="Crie um novo documento." ma:contentTypeScope="" ma:versionID="39378ea9588fdbe6df1ad80a0684bca3">
  <xsd:schema xmlns:xsd="http://www.w3.org/2001/XMLSchema" xmlns:xs="http://www.w3.org/2001/XMLSchema" xmlns:p="http://schemas.microsoft.com/office/2006/metadata/properties" xmlns:ns2="450de0e9-8a75-4a96-8166-9f963fb47bda" targetNamespace="http://schemas.microsoft.com/office/2006/metadata/properties" ma:root="true" ma:fieldsID="9c8e8c04c29e730161fef6cee9ec5b9a" ns2:_="">
    <xsd:import namespace="450de0e9-8a75-4a96-8166-9f963fb47b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0de0e9-8a75-4a96-8166-9f963fb47b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71B1238-0695-47AA-B3A5-42CDE87E40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0DA26AD-45A3-4340-9774-91284207B1A9}"/>
</file>

<file path=customXml/itemProps3.xml><?xml version="1.0" encoding="utf-8"?>
<ds:datastoreItem xmlns:ds="http://schemas.openxmlformats.org/officeDocument/2006/customXml" ds:itemID="{87B8D404-64A3-4C84-88EF-93EC6A6B261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Leo</Template>
  <TotalTime>846</TotalTime>
  <Words>366</Words>
  <Application>Microsoft Macintosh PowerPoint</Application>
  <PresentationFormat>Widescreen</PresentationFormat>
  <Paragraphs>86</Paragraphs>
  <Slides>43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9" baseType="lpstr">
      <vt:lpstr>Arial</vt:lpstr>
      <vt:lpstr>Helvetica Neue Condensed</vt:lpstr>
      <vt:lpstr>Helvetica Neue Medium</vt:lpstr>
      <vt:lpstr>Tw Cen MT</vt:lpstr>
      <vt:lpstr>Wingdings 3</vt:lpstr>
      <vt:lpstr>Tema Leo</vt:lpstr>
      <vt:lpstr>Projeto de Navegação</vt:lpstr>
      <vt:lpstr>Sumário</vt:lpstr>
      <vt:lpstr>Modelos de Navegação</vt:lpstr>
      <vt:lpstr>Hub and spoke</vt:lpstr>
      <vt:lpstr>Completamente Conectado</vt:lpstr>
      <vt:lpstr>Multi-nível</vt:lpstr>
      <vt:lpstr>Passo a passo</vt:lpstr>
      <vt:lpstr>Pirâmide</vt:lpstr>
      <vt:lpstr>Pan e Zoom</vt:lpstr>
      <vt:lpstr>Padrões de navegação</vt:lpstr>
      <vt:lpstr>Destaque, Pesquisa e Navegação</vt:lpstr>
      <vt:lpstr>Notícias</vt:lpstr>
      <vt:lpstr>Galeria</vt:lpstr>
      <vt:lpstr>Painel (Dashboard)</vt:lpstr>
      <vt:lpstr>Tela e Paleta</vt:lpstr>
      <vt:lpstr>Assistente (Wizard)</vt:lpstr>
      <vt:lpstr>Editor de configurações</vt:lpstr>
      <vt:lpstr>Visões alternativas</vt:lpstr>
      <vt:lpstr>Muitos espaços de trabalho</vt:lpstr>
      <vt:lpstr>Ajuda multi-nível</vt:lpstr>
      <vt:lpstr>Contextos de Navegação</vt:lpstr>
      <vt:lpstr>Navegação Global</vt:lpstr>
      <vt:lpstr>Navegação Global</vt:lpstr>
      <vt:lpstr>Navegação Local?</vt:lpstr>
      <vt:lpstr>Apresentação do PowerPoint</vt:lpstr>
      <vt:lpstr>Navegação Contextual</vt:lpstr>
      <vt:lpstr>Navegação Contextual</vt:lpstr>
      <vt:lpstr>Sistemas de Navegação Suplementar</vt:lpstr>
      <vt:lpstr>Sitemaps</vt:lpstr>
      <vt:lpstr>Índices</vt:lpstr>
      <vt:lpstr>Guias</vt:lpstr>
      <vt:lpstr>Apresentação do PowerPoint</vt:lpstr>
      <vt:lpstr>Wizards e Configuradores</vt:lpstr>
      <vt:lpstr>Buscas</vt:lpstr>
      <vt:lpstr>Buscas</vt:lpstr>
      <vt:lpstr>Mapas de site</vt:lpstr>
      <vt:lpstr>Tipos de mapa de site</vt:lpstr>
      <vt:lpstr>Árvore</vt:lpstr>
      <vt:lpstr>Pente</vt:lpstr>
      <vt:lpstr>Estrela</vt:lpstr>
      <vt:lpstr>Abas</vt:lpstr>
      <vt:lpstr>Atividade: Modelo de navegação</vt:lpstr>
      <vt:lpstr>Exemplo – Completamente Conectado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Conta da Microsoft</dc:creator>
  <cp:lastModifiedBy>LEONARDO SOUZA DE LIMA</cp:lastModifiedBy>
  <cp:revision>36</cp:revision>
  <dcterms:created xsi:type="dcterms:W3CDTF">2020-05-19T15:07:17Z</dcterms:created>
  <dcterms:modified xsi:type="dcterms:W3CDTF">2023-12-03T12:19:07Z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0x01010022BEEA27707EB2489AD1E411C0788596</vt:lpwstr>
  </property>
</Properties>
</file>